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7" r:id="rId2"/>
    <p:sldId id="258" r:id="rId3"/>
    <p:sldId id="256" r:id="rId4"/>
    <p:sldId id="262" r:id="rId5"/>
    <p:sldId id="263" r:id="rId6"/>
    <p:sldId id="259" r:id="rId7"/>
    <p:sldId id="260" r:id="rId8"/>
    <p:sldId id="273" r:id="rId9"/>
    <p:sldId id="274" r:id="rId10"/>
    <p:sldId id="268" r:id="rId11"/>
    <p:sldId id="269" r:id="rId12"/>
    <p:sldId id="261" r:id="rId13"/>
    <p:sldId id="264" r:id="rId14"/>
    <p:sldId id="265" r:id="rId15"/>
    <p:sldId id="266" r:id="rId16"/>
    <p:sldId id="276" r:id="rId17"/>
    <p:sldId id="277" r:id="rId18"/>
    <p:sldId id="271" r:id="rId19"/>
    <p:sldId id="275" r:id="rId20"/>
    <p:sldId id="270" r:id="rId21"/>
    <p:sldId id="272" r:id="rId22"/>
    <p:sldId id="267" r:id="rId23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3D23AE6-C7E5-445A-9113-BF9E3B9BE8E3}">
          <p14:sldIdLst>
            <p14:sldId id="257"/>
            <p14:sldId id="258"/>
            <p14:sldId id="256"/>
            <p14:sldId id="262"/>
            <p14:sldId id="263"/>
            <p14:sldId id="259"/>
            <p14:sldId id="260"/>
            <p14:sldId id="273"/>
            <p14:sldId id="274"/>
            <p14:sldId id="268"/>
            <p14:sldId id="269"/>
            <p14:sldId id="261"/>
            <p14:sldId id="264"/>
            <p14:sldId id="265"/>
            <p14:sldId id="266"/>
            <p14:sldId id="276"/>
            <p14:sldId id="277"/>
            <p14:sldId id="271"/>
            <p14:sldId id="275"/>
            <p14:sldId id="270"/>
            <p14:sldId id="27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99CCFF"/>
    <a:srgbClr val="6699FF"/>
    <a:srgbClr val="666699"/>
    <a:srgbClr val="CCCCFF"/>
    <a:srgbClr val="FFCCFF"/>
    <a:srgbClr val="CCECFF"/>
    <a:srgbClr val="000000"/>
    <a:srgbClr val="C3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0" d="100"/>
          <a:sy n="70" d="100"/>
        </p:scale>
        <p:origin x="220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10" y="1621191"/>
            <a:ext cx="5829981" cy="3448756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5202944"/>
            <a:ext cx="5829981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73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6195762"/>
            <a:ext cx="5831755" cy="1183513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017" y="897466"/>
            <a:ext cx="5831755" cy="488183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0" y="7379274"/>
            <a:ext cx="5830874" cy="985793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2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880535"/>
            <a:ext cx="5823992" cy="4947019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1" y="6073629"/>
            <a:ext cx="5823991" cy="2299824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49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880533"/>
            <a:ext cx="5232798" cy="432308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5214491"/>
            <a:ext cx="4923168" cy="61650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073630"/>
            <a:ext cx="5823992" cy="2291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8934" y="92697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0041" y="443932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98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3072252"/>
            <a:ext cx="5824871" cy="362820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717470"/>
            <a:ext cx="5823992" cy="1647597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17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010" y="3016463"/>
            <a:ext cx="1855663" cy="118921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010" y="4205679"/>
            <a:ext cx="1855663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0244" y="3016462"/>
            <a:ext cx="1855439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00244" y="4205679"/>
            <a:ext cx="1856150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3016462"/>
            <a:ext cx="1851306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695" y="4205679"/>
            <a:ext cx="1851306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334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4010" y="5762101"/>
            <a:ext cx="1855662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4261" y="3022117"/>
            <a:ext cx="1653779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4010" y="6594480"/>
            <a:ext cx="1855662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20" y="5762101"/>
            <a:ext cx="1855678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3022117"/>
            <a:ext cx="1648421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6594478"/>
            <a:ext cx="1856439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5051" y="5762101"/>
            <a:ext cx="1850569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85953" y="3022117"/>
            <a:ext cx="1649314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80" y="6594481"/>
            <a:ext cx="1853021" cy="177058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4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91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880534"/>
            <a:ext cx="1430245" cy="748453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010" y="880534"/>
            <a:ext cx="4308022" cy="748453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5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24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450" y="949329"/>
            <a:ext cx="5475101" cy="412062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450" y="5202946"/>
            <a:ext cx="5475101" cy="216693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14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010" y="3016463"/>
            <a:ext cx="2872127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539" y="3016463"/>
            <a:ext cx="2865462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5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570" y="3016462"/>
            <a:ext cx="2700245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09" y="4206557"/>
            <a:ext cx="2872805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423" y="3016462"/>
            <a:ext cx="2693578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2" y="4206557"/>
            <a:ext cx="2866139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08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2211884" cy="3412067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412" y="880534"/>
            <a:ext cx="3481589" cy="7484533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41" y="4292602"/>
            <a:ext cx="2211884" cy="4072465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54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3125702" cy="34120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37449" y="1096162"/>
            <a:ext cx="2225204" cy="705327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4292600"/>
            <a:ext cx="3128432" cy="4072467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0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009" y="3027648"/>
            <a:ext cx="5823992" cy="533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89" y="8498066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FB03-0EEA-41AD-8DFF-BF13D856D9E5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010" y="8498066"/>
            <a:ext cx="3753487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8498066"/>
            <a:ext cx="423869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77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表紙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53955" y="3076704"/>
            <a:ext cx="454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Portofolio</a:t>
            </a:r>
            <a:endParaRPr kumimoji="1" lang="ja-JP" altLang="en-US" sz="72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37268" y="5270938"/>
            <a:ext cx="4460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吉田学園情報ビジネス専門学校</a:t>
            </a:r>
            <a:endParaRPr kumimoji="1"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ゲームスペシャリスト学科</a:t>
            </a:r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kumimoji="1" lang="ja-JP" altLang="en-US" sz="40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管原　司</a:t>
            </a:r>
            <a:endParaRPr kumimoji="1" lang="ja-JP" altLang="en-US" sz="40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63" y="7086820"/>
            <a:ext cx="1427197" cy="1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09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3682" y="141788"/>
            <a:ext cx="436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タッチナンバー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1203924"/>
            <a:ext cx="6648810" cy="2512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グループ化 12"/>
          <p:cNvGrpSpPr/>
          <p:nvPr/>
        </p:nvGrpSpPr>
        <p:grpSpPr>
          <a:xfrm>
            <a:off x="-194613" y="3765618"/>
            <a:ext cx="7008028" cy="1437454"/>
            <a:chOff x="-186341" y="4547881"/>
            <a:chExt cx="7008028" cy="1667069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186341" y="4547881"/>
              <a:ext cx="7008028" cy="1667069"/>
              <a:chOff x="2792833" y="4553420"/>
              <a:chExt cx="3980228" cy="1667069"/>
            </a:xfrm>
          </p:grpSpPr>
          <p:sp>
            <p:nvSpPr>
              <p:cNvPr id="18" name="正方形/長方形 17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5267990" y="5185045"/>
                <a:ext cx="716756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dirty="0" smtClean="0">
                    <a:ln>
                      <a:solidFill>
                        <a:srgbClr val="92D050"/>
                      </a:solidFill>
                    </a:ln>
                  </a:rPr>
                  <a:t>DirectX9</a:t>
                </a:r>
                <a:endParaRPr kumimoji="1" lang="ja-JP" altLang="en-US" sz="2000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2792833" y="5572018"/>
                <a:ext cx="1886147" cy="5354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r>
                  <a:rPr lang="en-US" altLang="ja-JP" dirty="0" smtClean="0">
                    <a:ln>
                      <a:solidFill>
                        <a:srgbClr val="0070C0"/>
                      </a:solidFill>
                    </a:ln>
                  </a:rPr>
                  <a:t>,</a:t>
                </a:r>
                <a:r>
                  <a:rPr lang="en-US" altLang="ja-JP" sz="2000" dirty="0" smtClean="0">
                    <a:ln w="3175">
                      <a:solidFill>
                        <a:srgbClr val="0070C0"/>
                      </a:solidFill>
                    </a:ln>
                  </a:rPr>
                  <a:t>C++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6" name="テキスト ボックス 15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759297" y="4715330"/>
              <a:ext cx="1566937" cy="535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4" name="正方形/長方形 23"/>
          <p:cNvSpPr/>
          <p:nvPr/>
        </p:nvSpPr>
        <p:spPr>
          <a:xfrm>
            <a:off x="105710" y="5799709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841" y="52572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24648" y="5830878"/>
            <a:ext cx="4540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1~25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の数字を順番にクリックして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その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タイムを競うゲーム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5" y="7175567"/>
            <a:ext cx="1849780" cy="1040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4" y="7135150"/>
            <a:ext cx="1807618" cy="103184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右矢印 28"/>
          <p:cNvSpPr/>
          <p:nvPr/>
        </p:nvSpPr>
        <p:spPr>
          <a:xfrm>
            <a:off x="2968805" y="7393138"/>
            <a:ext cx="914400" cy="579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434720" y="6740540"/>
            <a:ext cx="2359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順番にクリックして</a:t>
            </a:r>
            <a:endParaRPr kumimoji="1" lang="ja-JP" altLang="en-US" sz="2000" dirty="0"/>
          </a:p>
        </p:txBody>
      </p:sp>
      <p:sp>
        <p:nvSpPr>
          <p:cNvPr id="33" name="下矢印 32"/>
          <p:cNvSpPr/>
          <p:nvPr/>
        </p:nvSpPr>
        <p:spPr>
          <a:xfrm>
            <a:off x="4313416" y="8262150"/>
            <a:ext cx="1521118" cy="41624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0730" y="8803867"/>
            <a:ext cx="298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タイムが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ランキング</a:t>
            </a:r>
            <a:r>
              <a:rPr kumimoji="1" lang="ja-JP" altLang="en-US" sz="2400" dirty="0" smtClean="0"/>
              <a:t>で出てくる</a:t>
            </a:r>
            <a:endParaRPr kumimoji="1" lang="ja-JP" altLang="en-US" sz="2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6" y="8724746"/>
            <a:ext cx="1849779" cy="100372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239024" y="6200221"/>
            <a:ext cx="6420026" cy="2728096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矢印吹き出し 18"/>
          <p:cNvSpPr/>
          <p:nvPr/>
        </p:nvSpPr>
        <p:spPr>
          <a:xfrm rot="10800000">
            <a:off x="239023" y="4687695"/>
            <a:ext cx="3566858" cy="750894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吹き出し 17"/>
          <p:cNvSpPr/>
          <p:nvPr/>
        </p:nvSpPr>
        <p:spPr>
          <a:xfrm>
            <a:off x="2022452" y="1984558"/>
            <a:ext cx="4636598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4" name="左矢印吹き出し 13"/>
          <p:cNvSpPr/>
          <p:nvPr/>
        </p:nvSpPr>
        <p:spPr>
          <a:xfrm>
            <a:off x="2100227" y="1355759"/>
            <a:ext cx="453535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72" y="6772888"/>
            <a:ext cx="5759729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簡単なゲームではありますが、サーバーを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実装することができまし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初めてオンライン周りの勉強</a:t>
            </a:r>
            <a:r>
              <a:rPr lang="ja-JP" altLang="en-US" sz="2000" dirty="0" smtClean="0">
                <a:solidFill>
                  <a:schemeClr val="bg1"/>
                </a:solidFill>
              </a:rPr>
              <a:t>をして最初は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ソケットやスレッドなどわからないことだらけでしたが、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少しわかるようになってからは、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スムーズに進める</a:t>
            </a:r>
            <a:r>
              <a:rPr lang="ja-JP" altLang="en-US" sz="2000" dirty="0" smtClean="0">
                <a:solidFill>
                  <a:schemeClr val="bg1"/>
                </a:solidFill>
              </a:rPr>
              <a:t>ことができました。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10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00227" y="2344200"/>
            <a:ext cx="4481048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ランキングをサーバーで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管理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しています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クライアント側から送られてきたタイムを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サーバー側でテキストファイルに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書き込み</a:t>
            </a:r>
            <a:r>
              <a:rPr lang="ja-JP" altLang="en-US" sz="2000" dirty="0" smtClean="0">
                <a:solidFill>
                  <a:schemeClr val="bg1"/>
                </a:solidFill>
              </a:rPr>
              <a:t>、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並び替えて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クライアント側に送っています。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4" y="4081044"/>
            <a:ext cx="2731634" cy="20594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869190" y="4709199"/>
            <a:ext cx="22595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Microsoft Azure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使って実装しました。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5" y="1193272"/>
            <a:ext cx="1590417" cy="2810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3690224" y="1389256"/>
            <a:ext cx="15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サーバー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73778" y="625970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7" y="1214144"/>
            <a:ext cx="6602676" cy="2841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11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0" name="正方形/長方形 9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3" name="正方形/長方形 12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56147" y="97078"/>
            <a:ext cx="295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『Ghost』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-535487" y="4309316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17170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アクション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-2995" y="6548939"/>
            <a:ext cx="6860995" cy="1780079"/>
            <a:chOff x="-2995" y="6548939"/>
            <a:chExt cx="6860995" cy="17800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-2995" y="6548939"/>
              <a:ext cx="2503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 smtClean="0">
                  <a:ln>
                    <a:solidFill>
                      <a:srgbClr val="000000"/>
                    </a:solidFill>
                  </a:ln>
                  <a:solidFill>
                    <a:srgbClr val="FFFF00"/>
                  </a:solidFill>
                </a:rPr>
                <a:t>ゲーム概要</a:t>
              </a:r>
              <a:endParaRPr kumimoji="1" lang="ja-JP" altLang="en-US" sz="3200" dirty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90952" y="7236957"/>
              <a:ext cx="6767048" cy="1092061"/>
              <a:chOff x="28301" y="6993321"/>
              <a:chExt cx="6767048" cy="900990"/>
            </a:xfrm>
          </p:grpSpPr>
          <p:sp>
            <p:nvSpPr>
              <p:cNvPr id="25" name="角丸四角形 24"/>
              <p:cNvSpPr/>
              <p:nvPr/>
            </p:nvSpPr>
            <p:spPr>
              <a:xfrm>
                <a:off x="28301" y="6993321"/>
                <a:ext cx="6699433" cy="900990"/>
              </a:xfrm>
              <a:prstGeom prst="rect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99372" y="7227832"/>
                <a:ext cx="6595977" cy="38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3D</a:t>
                </a:r>
                <a:r>
                  <a:rPr kumimoji="1" lang="ja-JP" altLang="en-US" sz="2400" dirty="0" smtClean="0">
                    <a:solidFill>
                      <a:srgbClr val="FF0000"/>
                    </a:solidFill>
                  </a:rPr>
                  <a:t>アクションゲーム</a:t>
                </a:r>
                <a:r>
                  <a:rPr kumimoji="1" lang="ja-JP" altLang="en-US" sz="2400" dirty="0" smtClean="0">
                    <a:solidFill>
                      <a:schemeClr val="bg1"/>
                    </a:solidFill>
                  </a:rPr>
                  <a:t>です。敵を全て倒すとクリア</a:t>
                </a:r>
                <a:endParaRPr kumimoji="1" lang="ja-JP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45" y="8432261"/>
            <a:ext cx="2607190" cy="131107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67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/>
          <p:cNvSpPr/>
          <p:nvPr/>
        </p:nvSpPr>
        <p:spPr>
          <a:xfrm>
            <a:off x="143547" y="7289555"/>
            <a:ext cx="6665816" cy="177048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上矢印吹き出し 49"/>
          <p:cNvSpPr/>
          <p:nvPr/>
        </p:nvSpPr>
        <p:spPr>
          <a:xfrm>
            <a:off x="132035" y="5128648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9" name="左矢印吹き出し 48"/>
          <p:cNvSpPr/>
          <p:nvPr/>
        </p:nvSpPr>
        <p:spPr>
          <a:xfrm rot="10800000">
            <a:off x="168800" y="4496662"/>
            <a:ext cx="405726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吹き出し 20"/>
          <p:cNvSpPr/>
          <p:nvPr/>
        </p:nvSpPr>
        <p:spPr>
          <a:xfrm>
            <a:off x="2597692" y="1966487"/>
            <a:ext cx="4095128" cy="2109205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9" name="左矢印吹き出し 18"/>
          <p:cNvSpPr/>
          <p:nvPr/>
        </p:nvSpPr>
        <p:spPr>
          <a:xfrm>
            <a:off x="2585000" y="1340829"/>
            <a:ext cx="410781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233" y="7653335"/>
            <a:ext cx="6351569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r>
              <a:rPr lang="ja-JP" altLang="en-US" sz="2000" dirty="0" smtClean="0">
                <a:solidFill>
                  <a:srgbClr val="0070C0"/>
                </a:solidFill>
              </a:rPr>
              <a:t>躓く</a:t>
            </a:r>
            <a:r>
              <a:rPr lang="ja-JP" altLang="en-US" sz="2000" dirty="0" smtClean="0">
                <a:solidFill>
                  <a:srgbClr val="000000"/>
                </a:solidFill>
              </a:rPr>
              <a:t>ことが多く、あまり自分の思ったものを実装することはできませんでした。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</a:t>
            </a:r>
            <a:r>
              <a:rPr lang="ja-JP" altLang="en-US" sz="2000" dirty="0" smtClean="0">
                <a:solidFill>
                  <a:srgbClr val="FF0000"/>
                </a:solidFill>
              </a:rPr>
              <a:t>カメラ</a:t>
            </a:r>
            <a:r>
              <a:rPr lang="ja-JP" altLang="en-US" sz="2000" dirty="0" smtClean="0">
                <a:solidFill>
                  <a:schemeClr val="bg1"/>
                </a:solidFill>
              </a:rPr>
              <a:t>や</a:t>
            </a:r>
            <a:r>
              <a:rPr lang="ja-JP" altLang="en-US" sz="2000" dirty="0" smtClean="0">
                <a:solidFill>
                  <a:srgbClr val="FF0000"/>
                </a:solidFill>
              </a:rPr>
              <a:t>ライト</a:t>
            </a:r>
            <a:r>
              <a:rPr lang="ja-JP" altLang="en-US" sz="2000" dirty="0" smtClean="0">
                <a:solidFill>
                  <a:schemeClr val="bg1"/>
                </a:solidFill>
              </a:rPr>
              <a:t>のことを勉強できた</a:t>
            </a:r>
            <a:r>
              <a:rPr lang="ja-JP" altLang="en-US" sz="2000" dirty="0" smtClean="0">
                <a:solidFill>
                  <a:srgbClr val="000000"/>
                </a:solidFill>
              </a:rPr>
              <a:t>ので、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次回はモーションなど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ならでは</a:t>
            </a:r>
            <a:r>
              <a:rPr lang="ja-JP" altLang="en-US" sz="2000" dirty="0" err="1" smtClean="0">
                <a:solidFill>
                  <a:srgbClr val="000000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要素を実装したいです。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12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1" name="テキスト ボックス 10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52578" y="2521728"/>
            <a:ext cx="3897593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初めて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入力デバイス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の実装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とても難しかったです。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様々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なサイトの情報を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参考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実装しました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52033" y="4537160"/>
            <a:ext cx="190133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2504" y="5640867"/>
            <a:ext cx="375522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キャラクター同士の当たり判定で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軸が増えた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ことによって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難航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 smtClean="0">
                <a:solidFill>
                  <a:srgbClr val="000000"/>
                </a:solidFill>
              </a:rPr>
              <a:t>ま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したが、</a:t>
            </a:r>
            <a:r>
              <a:rPr lang="ja-JP" altLang="en-US" sz="2000" dirty="0" smtClean="0">
                <a:solidFill>
                  <a:schemeClr val="bg1"/>
                </a:solidFill>
              </a:rPr>
              <a:t>最終的に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143547" y="1224725"/>
            <a:ext cx="2329452" cy="2850967"/>
            <a:chOff x="478822" y="1211333"/>
            <a:chExt cx="2142458" cy="3025651"/>
          </a:xfrm>
        </p:grpSpPr>
        <p:sp>
          <p:nvSpPr>
            <p:cNvPr id="3" name="正方形/長方形 2"/>
            <p:cNvSpPr/>
            <p:nvPr/>
          </p:nvSpPr>
          <p:spPr>
            <a:xfrm>
              <a:off x="478822" y="1211333"/>
              <a:ext cx="2142458" cy="302565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 descr="Bluetooth(R)&lt;strong&gt;キーボード&lt;/strong&gt;の&lt;strong&gt;キー&lt;/strong&gt;配列について | タブレット Android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3" y="1378376"/>
              <a:ext cx="1672136" cy="632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98" y="2947729"/>
              <a:ext cx="1461306" cy="1044606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下矢印 8"/>
            <p:cNvSpPr/>
            <p:nvPr/>
          </p:nvSpPr>
          <p:spPr>
            <a:xfrm>
              <a:off x="1241132" y="2149439"/>
              <a:ext cx="617838" cy="720656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3116157" y="1379591"/>
            <a:ext cx="338575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9525"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コントローラーの実装</a:t>
            </a:r>
            <a:endParaRPr kumimoji="1" lang="ja-JP" altLang="en-US" sz="2800" dirty="0">
              <a:ln w="9525"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380356" y="4138505"/>
            <a:ext cx="2283589" cy="1274226"/>
            <a:chOff x="4374292" y="4188020"/>
            <a:chExt cx="2248977" cy="1274226"/>
          </a:xfrm>
        </p:grpSpPr>
        <p:sp>
          <p:nvSpPr>
            <p:cNvPr id="13" name="正方形/長方形 12"/>
            <p:cNvSpPr/>
            <p:nvPr/>
          </p:nvSpPr>
          <p:spPr>
            <a:xfrm>
              <a:off x="4374292" y="42281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上矢印 23"/>
            <p:cNvSpPr/>
            <p:nvPr/>
          </p:nvSpPr>
          <p:spPr>
            <a:xfrm>
              <a:off x="5338265" y="44873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左矢印 26"/>
            <p:cNvSpPr/>
            <p:nvPr/>
          </p:nvSpPr>
          <p:spPr>
            <a:xfrm rot="10800000">
              <a:off x="5385234" y="4889558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5338265" y="41880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118776" y="4856374"/>
              <a:ext cx="388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4397661" y="5970511"/>
            <a:ext cx="2248977" cy="1274226"/>
            <a:chOff x="4374292" y="5922520"/>
            <a:chExt cx="2248977" cy="1274226"/>
          </a:xfrm>
        </p:grpSpPr>
        <p:sp>
          <p:nvSpPr>
            <p:cNvPr id="38" name="正方形/長方形 37"/>
            <p:cNvSpPr/>
            <p:nvPr/>
          </p:nvSpPr>
          <p:spPr>
            <a:xfrm>
              <a:off x="4374292" y="59626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上矢印 38"/>
            <p:cNvSpPr/>
            <p:nvPr/>
          </p:nvSpPr>
          <p:spPr>
            <a:xfrm>
              <a:off x="5338265" y="62218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左矢印 39"/>
            <p:cNvSpPr/>
            <p:nvPr/>
          </p:nvSpPr>
          <p:spPr>
            <a:xfrm rot="12499062">
              <a:off x="5478708" y="6734903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5338265" y="59225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6174088" y="6619960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左矢印 42"/>
            <p:cNvSpPr/>
            <p:nvPr/>
          </p:nvSpPr>
          <p:spPr>
            <a:xfrm rot="19878613">
              <a:off x="4862013" y="6738094"/>
              <a:ext cx="686574" cy="336147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520509" y="6592174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70C0"/>
                  </a:solidFill>
                </a:rPr>
                <a:t>Z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下矢印 47"/>
          <p:cNvSpPr/>
          <p:nvPr/>
        </p:nvSpPr>
        <p:spPr>
          <a:xfrm>
            <a:off x="5262979" y="5503283"/>
            <a:ext cx="518342" cy="48751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974983" y="7256042"/>
            <a:ext cx="90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13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40410" y="148545"/>
            <a:ext cx="4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en-US" altLang="ja-JP" sz="3600" dirty="0" smtClean="0">
                <a:gradFill>
                  <a:gsLst>
                    <a:gs pos="0">
                      <a:srgbClr val="92D05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正楷書体-PRO" panose="03000600000000000000" pitchFamily="66" charset="-128"/>
                <a:ea typeface="HG正楷書体-PRO" panose="03000600000000000000" pitchFamily="66" charset="-128"/>
              </a:rPr>
              <a:t>GALACTICA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" y="1230540"/>
            <a:ext cx="6326918" cy="270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8" y="8138849"/>
            <a:ext cx="3528513" cy="1664757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-518459" y="4039145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01287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76436" y="6847750"/>
            <a:ext cx="7096297" cy="1092061"/>
            <a:chOff x="28301" y="6993321"/>
            <a:chExt cx="7096297" cy="900990"/>
          </a:xfrm>
        </p:grpSpPr>
        <p:sp>
          <p:nvSpPr>
            <p:cNvPr id="28" name="角丸四角形 27"/>
            <p:cNvSpPr/>
            <p:nvPr/>
          </p:nvSpPr>
          <p:spPr>
            <a:xfrm>
              <a:off x="28301" y="6993321"/>
              <a:ext cx="6699433" cy="90099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51432" y="7279758"/>
              <a:ext cx="7073166" cy="38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solidFill>
                    <a:srgbClr val="FF0000"/>
                  </a:solidFill>
                </a:rPr>
                <a:t>2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D</a:t>
              </a:r>
              <a:r>
                <a:rPr lang="ja-JP" altLang="en-US" sz="2400" dirty="0">
                  <a:solidFill>
                    <a:srgbClr val="FF0000"/>
                  </a:solidFill>
                </a:rPr>
                <a:t>シューティング</a:t>
              </a:r>
              <a:r>
                <a:rPr kumimoji="1" lang="ja-JP" altLang="en-US" sz="2400" dirty="0" smtClean="0">
                  <a:solidFill>
                    <a:srgbClr val="FF0000"/>
                  </a:solidFill>
                </a:rPr>
                <a:t>ゲーム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です。敵を全て倒すとクリア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2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上矢印吹き出し 27"/>
          <p:cNvSpPr/>
          <p:nvPr/>
        </p:nvSpPr>
        <p:spPr>
          <a:xfrm>
            <a:off x="93842" y="4845536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93842" y="6983309"/>
            <a:ext cx="6652947" cy="209300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左矢印吹き出し 25"/>
          <p:cNvSpPr/>
          <p:nvPr/>
        </p:nvSpPr>
        <p:spPr>
          <a:xfrm rot="10800000">
            <a:off x="93842" y="4239599"/>
            <a:ext cx="3560246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3047106" y="1930662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2" name="左矢印吹き出し 21"/>
          <p:cNvSpPr/>
          <p:nvPr/>
        </p:nvSpPr>
        <p:spPr>
          <a:xfrm>
            <a:off x="2970902" y="1341335"/>
            <a:ext cx="3775887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3842" y="1127647"/>
            <a:ext cx="2859422" cy="2529953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14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96554" y="1372505"/>
            <a:ext cx="26081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弾の当たり判定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9" y="2025561"/>
            <a:ext cx="964926" cy="9649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4" y="2256946"/>
            <a:ext cx="502155" cy="5021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38257" y="1504822"/>
            <a:ext cx="291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四角がぶつかったら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04422" y="2466837"/>
            <a:ext cx="301238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初めての当たり判定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時間がかかり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ましたが、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実装することが出来ました。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756210" y="4044917"/>
            <a:ext cx="2990579" cy="2834564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8" y="5667996"/>
            <a:ext cx="964926" cy="964926"/>
          </a:xfrm>
          <a:prstGeom prst="rect">
            <a:avLst/>
          </a:prstGeom>
          <a:ln w="38100">
            <a:noFill/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1" y="4406822"/>
            <a:ext cx="502155" cy="502155"/>
          </a:xfrm>
          <a:prstGeom prst="rect">
            <a:avLst/>
          </a:prstGeom>
          <a:ln w="38100">
            <a:noFill/>
          </a:ln>
        </p:spPr>
      </p:pic>
      <p:sp>
        <p:nvSpPr>
          <p:cNvPr id="23" name="テキスト ボックス 22"/>
          <p:cNvSpPr txBox="1"/>
          <p:nvPr/>
        </p:nvSpPr>
        <p:spPr>
          <a:xfrm>
            <a:off x="1141430" y="4245039"/>
            <a:ext cx="160450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追尾弾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92090" y="4206767"/>
            <a:ext cx="219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B0F0"/>
                </a:solidFill>
              </a:rPr>
              <a:t>位置座標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を求める</a:t>
            </a:r>
            <a:endParaRPr kumimoji="1" lang="ja-JP" altLang="en-US" sz="2000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16587" y="5244741"/>
            <a:ext cx="325419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三角関数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を使い</a:t>
            </a:r>
            <a:r>
              <a:rPr lang="ja-JP" altLang="en-US" sz="2000" dirty="0">
                <a:solidFill>
                  <a:srgbClr val="000000"/>
                </a:solidFill>
              </a:rPr>
              <a:t>位置</a:t>
            </a:r>
            <a:r>
              <a:rPr lang="ja-JP" altLang="en-US" sz="2000" dirty="0" smtClean="0">
                <a:solidFill>
                  <a:srgbClr val="000000"/>
                </a:solidFill>
              </a:rPr>
              <a:t>座標を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求め続けて実装しました。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弾の軌道を滑らかに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見えるように調整しました。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3206" y="7376713"/>
            <a:ext cx="6373583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DirectX</a:t>
            </a:r>
            <a:r>
              <a:rPr lang="ja-JP" altLang="en-US" sz="2000" dirty="0" smtClean="0">
                <a:solidFill>
                  <a:srgbClr val="FF0000"/>
                </a:solidFill>
              </a:rPr>
              <a:t>を用いて初めてのゲーム制作</a:t>
            </a:r>
            <a:r>
              <a:rPr lang="ja-JP" altLang="en-US" sz="2000" dirty="0" smtClean="0">
                <a:solidFill>
                  <a:schemeClr val="bg1"/>
                </a:solidFill>
              </a:rPr>
              <a:t>で右も左も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わからない状態でしたが、試行錯誤しながらゲームの形にすること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今回でゲーム制作に必要な知識を学べたので、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次回はもっと要素を増やしたものを制作したいです。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990296" y="697436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左矢印 2"/>
          <p:cNvSpPr/>
          <p:nvPr/>
        </p:nvSpPr>
        <p:spPr>
          <a:xfrm>
            <a:off x="4737203" y="5935800"/>
            <a:ext cx="697039" cy="536180"/>
          </a:xfrm>
          <a:prstGeom prst="leftArrow">
            <a:avLst>
              <a:gd name="adj1" fmla="val 50000"/>
              <a:gd name="adj2" fmla="val 65186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下矢印 15"/>
          <p:cNvSpPr/>
          <p:nvPr/>
        </p:nvSpPr>
        <p:spPr>
          <a:xfrm rot="17164365">
            <a:off x="4559591" y="4660072"/>
            <a:ext cx="379574" cy="354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8068406">
            <a:off x="5045221" y="4929958"/>
            <a:ext cx="454082" cy="337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下矢印 32"/>
          <p:cNvSpPr/>
          <p:nvPr/>
        </p:nvSpPr>
        <p:spPr>
          <a:xfrm rot="19428190">
            <a:off x="5561348" y="5282777"/>
            <a:ext cx="425604" cy="37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7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93262" y="97077"/>
            <a:ext cx="43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ネームハンター</a:t>
            </a:r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3" y="1224726"/>
            <a:ext cx="6593052" cy="2784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グループ化 11"/>
          <p:cNvGrpSpPr/>
          <p:nvPr/>
        </p:nvGrpSpPr>
        <p:grpSpPr>
          <a:xfrm>
            <a:off x="-568410" y="4105851"/>
            <a:ext cx="7512907" cy="2066770"/>
            <a:chOff x="-515767" y="4547881"/>
            <a:chExt cx="7507929" cy="1667069"/>
          </a:xfrm>
        </p:grpSpPr>
        <p:grpSp>
          <p:nvGrpSpPr>
            <p:cNvPr id="14" name="グループ化 13"/>
            <p:cNvGrpSpPr/>
            <p:nvPr/>
          </p:nvGrpSpPr>
          <p:grpSpPr>
            <a:xfrm>
              <a:off x="-515767" y="4547881"/>
              <a:ext cx="7507929" cy="1667069"/>
              <a:chOff x="2605735" y="4553420"/>
              <a:chExt cx="4264149" cy="1667069"/>
            </a:xfrm>
          </p:grpSpPr>
          <p:sp>
            <p:nvSpPr>
              <p:cNvPr id="17" name="正方形/長方形 16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127690" y="5206497"/>
                <a:ext cx="1742194" cy="297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>
                    <a:ln>
                      <a:solidFill>
                        <a:srgbClr val="92D050"/>
                      </a:solidFill>
                    </a:ln>
                  </a:rPr>
                  <a:t>コンソールアプリケーション</a:t>
                </a:r>
                <a:endParaRPr kumimoji="1" lang="ja-JP" altLang="en-US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605735" y="5583900"/>
                <a:ext cx="1886147" cy="47092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5" name="テキスト ボックス 14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742447" y="4666221"/>
              <a:ext cx="1566937" cy="372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kumimoji="1"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14014" y="6830954"/>
            <a:ext cx="6593021" cy="101982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488" y="6964454"/>
            <a:ext cx="670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名前を入力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パラメータを算出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して、キャラクター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作成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>
                <a:solidFill>
                  <a:schemeClr val="bg1"/>
                </a:solidFill>
              </a:rPr>
              <a:t>て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戦闘を行い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体力を先に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にした方が</a:t>
            </a:r>
            <a:r>
              <a:rPr lang="ja-JP" altLang="en-US" sz="2000" dirty="0" smtClean="0">
                <a:solidFill>
                  <a:schemeClr val="bg1"/>
                </a:solidFill>
              </a:rPr>
              <a:t>勝つゲームです。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6572" y="9292404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15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2" y="8464468"/>
            <a:ext cx="2127252" cy="13585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右矢印 28"/>
          <p:cNvSpPr/>
          <p:nvPr/>
        </p:nvSpPr>
        <p:spPr>
          <a:xfrm>
            <a:off x="3549349" y="8819153"/>
            <a:ext cx="821726" cy="628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4" y="8478661"/>
            <a:ext cx="2168066" cy="13443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496225" y="7935963"/>
            <a:ext cx="182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名前を入力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97336" y="7969485"/>
            <a:ext cx="81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戦闘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132769" y="6832815"/>
            <a:ext cx="6586471" cy="191830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210066" y="4824472"/>
            <a:ext cx="3862806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3" name="左矢印吹き出し 22"/>
          <p:cNvSpPr/>
          <p:nvPr/>
        </p:nvSpPr>
        <p:spPr>
          <a:xfrm rot="10800000">
            <a:off x="210066" y="4226617"/>
            <a:ext cx="3862805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吹き出し 19"/>
          <p:cNvSpPr/>
          <p:nvPr/>
        </p:nvSpPr>
        <p:spPr>
          <a:xfrm>
            <a:off x="2683567" y="1864002"/>
            <a:ext cx="3969732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左矢印吹き出し 16"/>
          <p:cNvSpPr/>
          <p:nvPr/>
        </p:nvSpPr>
        <p:spPr>
          <a:xfrm>
            <a:off x="2683566" y="1251981"/>
            <a:ext cx="396973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58213" y="7227749"/>
            <a:ext cx="6647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コンソールアプリケーションですが、</a:t>
            </a:r>
            <a:r>
              <a:rPr lang="ja-JP" altLang="en-US" sz="2000" dirty="0" smtClean="0">
                <a:solidFill>
                  <a:srgbClr val="FF0000"/>
                </a:solidFill>
              </a:rPr>
              <a:t>ゲーム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を作りました。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複雑な所があり</a:t>
            </a:r>
            <a:r>
              <a:rPr lang="ja-JP" altLang="en-US" sz="2000" dirty="0" smtClean="0">
                <a:solidFill>
                  <a:srgbClr val="0070C0"/>
                </a:solidFill>
              </a:rPr>
              <a:t>苦戦</a:t>
            </a:r>
            <a:r>
              <a:rPr lang="ja-JP" altLang="en-US" sz="2000" dirty="0" smtClean="0">
                <a:solidFill>
                  <a:schemeClr val="bg1"/>
                </a:solidFill>
              </a:rPr>
              <a:t>しました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、完成することができました。今回で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rand</a:t>
            </a:r>
            <a:r>
              <a:rPr lang="ja-JP" altLang="en-US" sz="2000" dirty="0" smtClean="0">
                <a:solidFill>
                  <a:schemeClr val="bg1"/>
                </a:solidFill>
              </a:rPr>
              <a:t>関数など色々な処理を組み合わせていくことで、ゲームが出来上がっていくということがわかりました。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71598" y="1286961"/>
            <a:ext cx="179008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ステータス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52421" y="2401608"/>
            <a:ext cx="4032021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名前</a:t>
            </a:r>
            <a:r>
              <a:rPr lang="ja-JP" altLang="en-US" sz="2000" dirty="0" smtClean="0">
                <a:solidFill>
                  <a:srgbClr val="000000"/>
                </a:solidFill>
              </a:rPr>
              <a:t>を打ち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名前を読み取</a:t>
            </a:r>
            <a:r>
              <a:rPr lang="ja-JP" altLang="en-US" sz="2000" dirty="0" smtClean="0">
                <a:solidFill>
                  <a:srgbClr val="000000"/>
                </a:solidFill>
              </a:rPr>
              <a:t>り名前の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文字数</a:t>
            </a:r>
            <a:r>
              <a:rPr lang="ja-JP" altLang="en-US" sz="2000" dirty="0" smtClean="0">
                <a:solidFill>
                  <a:srgbClr val="000000"/>
                </a:solidFill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r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and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を組み合わせて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出力しています。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34309" y="4224315"/>
            <a:ext cx="1018112" cy="6054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戦闘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514" y="5304984"/>
            <a:ext cx="3557908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相手に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かわされる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要素を追加し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戦闘が単調にならないように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16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73777" y="6807977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0" y="3995455"/>
            <a:ext cx="2492769" cy="2619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" y="1286961"/>
            <a:ext cx="2411212" cy="24038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07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20925" y="7461175"/>
            <a:ext cx="6493457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13982" y="3761942"/>
            <a:ext cx="6500401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5" name="正方形/長方形 1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-506878"/>
            <a:ext cx="6799040" cy="1915797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</a:t>
            </a:r>
            <a:r>
              <a:rPr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系　「ハッカソン」</a:t>
            </a:r>
            <a:endParaRPr kumimoji="1" lang="ja-JP" altLang="en-US" sz="36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17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5" y="1308642"/>
            <a:ext cx="2871289" cy="19860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47" y="1308642"/>
            <a:ext cx="3303535" cy="201380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テキスト ボックス 11"/>
          <p:cNvSpPr txBox="1"/>
          <p:nvPr/>
        </p:nvSpPr>
        <p:spPr>
          <a:xfrm>
            <a:off x="416738" y="3781739"/>
            <a:ext cx="6018531" cy="13849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人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組</a:t>
            </a:r>
            <a:r>
              <a:rPr kumimoji="1" lang="ja-JP" altLang="en-US" sz="2800" dirty="0" smtClean="0">
                <a:solidFill>
                  <a:schemeClr val="bg1"/>
                </a:solidFill>
              </a:rPr>
              <a:t>で</a:t>
            </a:r>
            <a:r>
              <a:rPr lang="ja-JP" altLang="en-US" sz="2800" dirty="0" smtClean="0">
                <a:solidFill>
                  <a:srgbClr val="000000"/>
                </a:solidFill>
              </a:rPr>
              <a:t>当日に</a:t>
            </a:r>
            <a:r>
              <a:rPr lang="ja-JP" altLang="en-US" sz="2800" dirty="0" smtClean="0">
                <a:solidFill>
                  <a:srgbClr val="FF0000"/>
                </a:solidFill>
              </a:rPr>
              <a:t>テーマ</a:t>
            </a:r>
            <a:r>
              <a:rPr lang="ja-JP" altLang="en-US" sz="2800" dirty="0" smtClean="0">
                <a:solidFill>
                  <a:srgbClr val="000000"/>
                </a:solidFill>
              </a:rPr>
              <a:t>が発表</a:t>
            </a:r>
            <a:r>
              <a:rPr lang="ja-JP" altLang="en-US" sz="2800" dirty="0" smtClean="0">
                <a:solidFill>
                  <a:schemeClr val="bg1"/>
                </a:solidFill>
              </a:rPr>
              <a:t>され</a:t>
            </a:r>
            <a:r>
              <a:rPr lang="ja-JP" altLang="en-US" sz="2800" dirty="0">
                <a:solidFill>
                  <a:schemeClr val="bg1"/>
                </a:solidFill>
              </a:rPr>
              <a:t>、</a:t>
            </a:r>
            <a:r>
              <a:rPr lang="ja-JP" altLang="en-US" sz="2800" dirty="0" smtClean="0">
                <a:solidFill>
                  <a:schemeClr val="bg1"/>
                </a:solidFill>
              </a:rPr>
              <a:t>テーマに沿ったゲームを</a:t>
            </a:r>
            <a:r>
              <a:rPr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ja-JP" altLang="en-US" sz="2800" dirty="0" smtClean="0">
                <a:solidFill>
                  <a:schemeClr val="bg1"/>
                </a:solidFill>
              </a:rPr>
              <a:t>で制作するイベントです。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6" y="5680083"/>
            <a:ext cx="3015814" cy="160856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7" y="5680083"/>
            <a:ext cx="2887335" cy="16173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918968" y="7738173"/>
            <a:ext cx="5014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10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時間で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から始めるので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時間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の使い方がとても難しかったです。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80574" y="7593542"/>
            <a:ext cx="6674543" cy="1695181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3"/>
          <p:cNvSpPr/>
          <p:nvPr/>
        </p:nvSpPr>
        <p:spPr>
          <a:xfrm>
            <a:off x="80574" y="3537595"/>
            <a:ext cx="6674543" cy="10198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48219" y="7915742"/>
            <a:ext cx="602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時間との勝負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でした。途中で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致命的な問題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があるのに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気づき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バグを直せず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終わってしまいました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今回で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優先度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や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の重要さが分かった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ので、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次は入賞できるよう</a:t>
            </a:r>
            <a:r>
              <a:rPr lang="ja-JP" altLang="en-US" sz="2000" dirty="0" smtClean="0">
                <a:solidFill>
                  <a:schemeClr val="bg1"/>
                </a:solidFill>
              </a:rPr>
              <a:t>頑張りたい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24" name="正方形/長方形 2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テキスト ボックス 7"/>
          <p:cNvSpPr txBox="1"/>
          <p:nvPr/>
        </p:nvSpPr>
        <p:spPr>
          <a:xfrm>
            <a:off x="695354" y="3920491"/>
            <a:ext cx="5461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Distance ,</a:t>
            </a:r>
            <a:r>
              <a:rPr lang="ja-JP" altLang="en-US" sz="2400" dirty="0" smtClean="0">
                <a:solidFill>
                  <a:srgbClr val="FF0000"/>
                </a:solidFill>
              </a:rPr>
              <a:t>極力入力デバイスに触れない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" y="1212367"/>
            <a:ext cx="6580420" cy="2225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3224913" y="97078"/>
            <a:ext cx="388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>
                <a:effectLst>
                  <a:reflection stA="45000" endPos="43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HGS Autumn</a:t>
            </a:r>
            <a:endParaRPr kumimoji="1" lang="ja-JP" altLang="en-US" sz="4000" dirty="0">
              <a:effectLst>
                <a:reflection stA="45000" endPos="43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26" name="Picture 2" descr="https://media.discordapp.net/attachments/735307890360975370/778781269500231680/katimake.png?width=500&amp;height=2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09" y="6111414"/>
            <a:ext cx="2542208" cy="1444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1" name="グループ化 20"/>
          <p:cNvGrpSpPr/>
          <p:nvPr/>
        </p:nvGrpSpPr>
        <p:grpSpPr>
          <a:xfrm>
            <a:off x="-358346" y="4652882"/>
            <a:ext cx="7216346" cy="1568331"/>
            <a:chOff x="-304361" y="4670422"/>
            <a:chExt cx="7276118" cy="1708067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-304361" y="4670422"/>
              <a:ext cx="7172383" cy="1708067"/>
              <a:chOff x="-350697" y="4547881"/>
              <a:chExt cx="7172383" cy="1681499"/>
            </a:xfrm>
          </p:grpSpPr>
          <p:grpSp>
            <p:nvGrpSpPr>
              <p:cNvPr id="13" name="グループ化 12"/>
              <p:cNvGrpSpPr/>
              <p:nvPr/>
            </p:nvGrpSpPr>
            <p:grpSpPr>
              <a:xfrm>
                <a:off x="-350697" y="4547881"/>
                <a:ext cx="7172383" cy="1681499"/>
                <a:chOff x="2699487" y="4553420"/>
                <a:chExt cx="4073574" cy="1681499"/>
              </a:xfrm>
            </p:grpSpPr>
            <p:sp>
              <p:nvSpPr>
                <p:cNvPr id="16" name="正方形/長方形 15"/>
                <p:cNvSpPr/>
                <p:nvPr/>
              </p:nvSpPr>
              <p:spPr>
                <a:xfrm>
                  <a:off x="2960579" y="4553420"/>
                  <a:ext cx="3812482" cy="145278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5261461" y="5185044"/>
                  <a:ext cx="716489" cy="428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699487" y="5525846"/>
                  <a:ext cx="1886147" cy="70907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 smtClean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4" name="テキスト ボックス 13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1759297" y="4715330"/>
                <a:ext cx="1566937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10</a:t>
                </a:r>
                <a:r>
                  <a:rPr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時間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3123157" y="4840516"/>
              <a:ext cx="384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チキンレース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pic>
        <p:nvPicPr>
          <p:cNvPr id="1030" name="Picture 6" descr="https://media.discordapp.net/attachments/735307890360975370/778778690125299762/2020-10-09_20-15-43_Moment.jpg?width=500&amp;height=2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5" y="6111414"/>
            <a:ext cx="2415542" cy="1388963"/>
          </a:xfrm>
          <a:prstGeom prst="rect">
            <a:avLst/>
          </a:prstGeom>
          <a:noFill/>
          <a:ln w="19050">
            <a:solidFill>
              <a:srgbClr val="C3E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6222645" y="933092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18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824992" y="3489545"/>
            <a:ext cx="120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テーマ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006772" y="7535664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370702" y="6551609"/>
            <a:ext cx="6215447" cy="20310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0702" y="4455240"/>
            <a:ext cx="6215447" cy="183531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70703" y="1291355"/>
            <a:ext cx="6215447" cy="294820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55387" y="4988669"/>
            <a:ext cx="532299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Ghost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	11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12P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GALACTICA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13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14P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</a:t>
            </a:r>
            <a:r>
              <a:rPr lang="ja-JP" altLang="en-US" sz="2400" dirty="0" smtClean="0">
                <a:solidFill>
                  <a:schemeClr val="bg1"/>
                </a:solidFill>
              </a:rPr>
              <a:t>ネームハンター</a:t>
            </a:r>
            <a:r>
              <a:rPr lang="en-US" altLang="ja-JP" sz="2400" dirty="0">
                <a:solidFill>
                  <a:schemeClr val="bg1"/>
                </a:solidFill>
              </a:rPr>
              <a:t>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15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16P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281" y="98569"/>
            <a:ext cx="1902940" cy="490481"/>
          </a:xfrm>
          <a:effectLst>
            <a:reflection stA="45000" endPos="66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kumimoji="1" lang="ja-JP" altLang="en-US" sz="4400" b="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目次</a:t>
            </a:r>
            <a:endParaRPr kumimoji="1" lang="ja-JP" altLang="en-US" sz="4400" b="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55387" y="7047849"/>
            <a:ext cx="5730762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+mn-ea"/>
              </a:rPr>
              <a:t>・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　ハッカソン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	17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18P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制作作品発表会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19P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ゲーム大会</a:t>
            </a:r>
            <a:r>
              <a:rPr lang="en-US" altLang="ja-JP" sz="24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</a:rPr>
              <a:t>20P</a:t>
            </a: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5387" y="1879133"/>
            <a:ext cx="53229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n-ea"/>
              </a:rPr>
              <a:t>　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『4Keys』  	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03</a:t>
            </a:r>
            <a:r>
              <a:rPr lang="ja-JP" altLang="en-US" sz="2400" dirty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>
                <a:solidFill>
                  <a:schemeClr val="bg1"/>
                </a:solidFill>
                <a:latin typeface="+mn-ea"/>
              </a:rPr>
              <a:t>04P</a:t>
            </a: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  　</a:t>
            </a:r>
            <a:r>
              <a:rPr lang="en-US" altLang="ja-JP" sz="2800" dirty="0" smtClean="0">
                <a:solidFill>
                  <a:schemeClr val="bg1"/>
                </a:solidFill>
              </a:rPr>
              <a:t>『</a:t>
            </a:r>
            <a:r>
              <a:rPr lang="ja-JP" altLang="en-US" sz="2800" dirty="0" smtClean="0">
                <a:solidFill>
                  <a:schemeClr val="bg1"/>
                </a:solidFill>
              </a:rPr>
              <a:t>魂首領</a:t>
            </a:r>
            <a:r>
              <a:rPr lang="en-US" altLang="ja-JP" sz="2800" dirty="0" smtClean="0">
                <a:solidFill>
                  <a:schemeClr val="bg1"/>
                </a:solidFill>
              </a:rPr>
              <a:t>』</a:t>
            </a:r>
            <a:r>
              <a:rPr lang="ja-JP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05</a:t>
            </a:r>
            <a:r>
              <a:rPr lang="ja-JP" altLang="en-US" sz="2400" dirty="0">
                <a:solidFill>
                  <a:schemeClr val="bg1"/>
                </a:solidFill>
              </a:rPr>
              <a:t>～</a:t>
            </a:r>
            <a:r>
              <a:rPr lang="en-US" altLang="ja-JP" sz="2400" dirty="0">
                <a:solidFill>
                  <a:schemeClr val="bg1"/>
                </a:solidFill>
              </a:rPr>
              <a:t>06P</a:t>
            </a: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smtClean="0">
                <a:solidFill>
                  <a:schemeClr val="bg1"/>
                </a:solidFill>
              </a:rPr>
              <a:t>Unity  			</a:t>
            </a:r>
            <a:r>
              <a:rPr lang="en-US" altLang="ja-JP" sz="2400" dirty="0" smtClean="0">
                <a:solidFill>
                  <a:schemeClr val="bg1"/>
                </a:solidFill>
              </a:rPr>
              <a:t>07P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UnrealEngine</a:t>
            </a:r>
            <a:r>
              <a:rPr lang="en-US" altLang="ja-JP" sz="2800" dirty="0" smtClean="0">
                <a:solidFill>
                  <a:schemeClr val="bg1"/>
                </a:solidFill>
              </a:rPr>
              <a:t> 		</a:t>
            </a:r>
            <a:r>
              <a:rPr lang="en-US" altLang="ja-JP" sz="2400" dirty="0" smtClean="0">
                <a:solidFill>
                  <a:schemeClr val="bg1"/>
                </a:solidFill>
              </a:rPr>
              <a:t>08P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タッチナンバー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09</a:t>
            </a:r>
            <a:r>
              <a:rPr lang="ja-JP" altLang="en-US" sz="2400" dirty="0">
                <a:solidFill>
                  <a:schemeClr val="bg1"/>
                </a:solidFill>
              </a:rPr>
              <a:t>～</a:t>
            </a:r>
            <a:r>
              <a:rPr lang="en-US" altLang="ja-JP" sz="2400" dirty="0">
                <a:solidFill>
                  <a:schemeClr val="bg1"/>
                </a:solidFill>
              </a:rPr>
              <a:t>10P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55387" y="1380464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>
                <a:solidFill>
                  <a:srgbClr val="FF0000"/>
                </a:solidFill>
              </a:rPr>
              <a:t>年生作品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55387" y="4544349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1</a:t>
            </a:r>
            <a:r>
              <a:rPr lang="ja-JP" altLang="en-US" sz="2800" dirty="0" smtClean="0">
                <a:solidFill>
                  <a:srgbClr val="FF0000"/>
                </a:solidFill>
              </a:rPr>
              <a:t>年生</a:t>
            </a:r>
            <a:r>
              <a:rPr lang="ja-JP" altLang="en-US" sz="2800" dirty="0">
                <a:solidFill>
                  <a:srgbClr val="FF0000"/>
                </a:solidFill>
              </a:rPr>
              <a:t>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948361" y="6632427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rgbClr val="FF0000"/>
                </a:solidFill>
              </a:rPr>
              <a:t>イベント系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16" name="星 5 15"/>
          <p:cNvSpPr/>
          <p:nvPr/>
        </p:nvSpPr>
        <p:spPr>
          <a:xfrm>
            <a:off x="608252" y="6660292"/>
            <a:ext cx="340109" cy="387557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星 5 21"/>
          <p:cNvSpPr/>
          <p:nvPr/>
        </p:nvSpPr>
        <p:spPr>
          <a:xfrm>
            <a:off x="855387" y="1981051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星 5 22"/>
          <p:cNvSpPr/>
          <p:nvPr/>
        </p:nvSpPr>
        <p:spPr>
          <a:xfrm>
            <a:off x="855387" y="2394927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6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/>
          <p:cNvGrpSpPr/>
          <p:nvPr/>
        </p:nvGrpSpPr>
        <p:grpSpPr>
          <a:xfrm>
            <a:off x="113983" y="7018392"/>
            <a:ext cx="6609890" cy="1973208"/>
            <a:chOff x="113982" y="5457838"/>
            <a:chExt cx="6595737" cy="2020672"/>
          </a:xfrm>
        </p:grpSpPr>
        <p:sp>
          <p:nvSpPr>
            <p:cNvPr id="12" name="正方形/長方形 11"/>
            <p:cNvSpPr/>
            <p:nvPr/>
          </p:nvSpPr>
          <p:spPr>
            <a:xfrm>
              <a:off x="113982" y="5457838"/>
              <a:ext cx="6595737" cy="20206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9667" y="5989541"/>
              <a:ext cx="6044365" cy="135527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 smtClean="0">
                  <a:solidFill>
                    <a:schemeClr val="bg1"/>
                  </a:solidFill>
                </a:rPr>
                <a:t>先輩、後輩に実際にゲームをプレイ、評価して貰えて、</a:t>
              </a:r>
              <a:endParaRPr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先輩からは、</a:t>
              </a:r>
              <a:r>
                <a:rPr lang="ja-JP" altLang="en-US" sz="2000" dirty="0">
                  <a:solidFill>
                    <a:srgbClr val="FF0000"/>
                  </a:solidFill>
                </a:rPr>
                <a:t>アドバイス</a:t>
              </a:r>
              <a:r>
                <a:rPr lang="ja-JP" altLang="en-US" sz="2000" dirty="0" smtClean="0">
                  <a:solidFill>
                    <a:srgbClr val="000000"/>
                  </a:solidFill>
                </a:rPr>
                <a:t>、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後輩からは、</a:t>
              </a:r>
              <a:r>
                <a:rPr kumimoji="1" lang="ja-JP" altLang="en-US" sz="2000" dirty="0" smtClean="0">
                  <a:solidFill>
                    <a:srgbClr val="FF0000"/>
                  </a:solidFill>
                </a:rPr>
                <a:t>率直な意見</a:t>
              </a:r>
              <a:r>
                <a:rPr kumimoji="1" lang="ja-JP" altLang="en-US" sz="2000" dirty="0" smtClean="0">
                  <a:solidFill>
                    <a:schemeClr val="bg1"/>
                  </a:solidFill>
                </a:rPr>
                <a:t>を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貰えるので今後のゲーム制作に繋げられるイベントで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とても貴重な時間でした！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912003" y="5544157"/>
              <a:ext cx="904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>
                  <a:solidFill>
                    <a:schemeClr val="bg1"/>
                  </a:solidFill>
                </a:rPr>
                <a:t>感想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正方形/長方形 2"/>
          <p:cNvSpPr/>
          <p:nvPr/>
        </p:nvSpPr>
        <p:spPr>
          <a:xfrm>
            <a:off x="113982" y="3780868"/>
            <a:ext cx="6595737" cy="95410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98729"/>
            <a:ext cx="5841976" cy="704583"/>
          </a:xfrm>
        </p:spPr>
        <p:txBody>
          <a:bodyPr>
            <a:noAutofit/>
          </a:bodyPr>
          <a:lstStyle/>
          <a:p>
            <a:r>
              <a:rPr lang="ja-JP" altLang="en-US" sz="3600" b="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2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 「制作発表会」</a:t>
            </a:r>
            <a:endParaRPr kumimoji="1" lang="ja-JP" altLang="en-US" sz="3600" b="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2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6" y="4889631"/>
            <a:ext cx="3173231" cy="1966881"/>
          </a:xfrm>
          <a:ln w="38100"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19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6500" y="3780867"/>
            <a:ext cx="5719009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同学年や先輩、後輩にゲームを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プレイ</a:t>
            </a:r>
            <a:r>
              <a:rPr lang="ja-JP" altLang="en-US" sz="2800" dirty="0" smtClean="0">
                <a:solidFill>
                  <a:srgbClr val="000000"/>
                </a:solidFill>
                <a:latin typeface="+mj-ea"/>
                <a:ea typeface="+mj-ea"/>
              </a:rPr>
              <a:t>、</a:t>
            </a:r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評価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してもらうイベントです！</a:t>
            </a:r>
            <a:endParaRPr kumimoji="1" lang="ja-JP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" y="1226148"/>
            <a:ext cx="6581584" cy="23954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58" y="4889631"/>
            <a:ext cx="3269561" cy="1966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2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00597" y="7851335"/>
            <a:ext cx="6635416" cy="127613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0597" y="6607308"/>
            <a:ext cx="6635416" cy="1208682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0415" y="3099110"/>
            <a:ext cx="6665789" cy="17475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7920" y="8335977"/>
            <a:ext cx="58938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初めて話す人と同じチームになって</a:t>
            </a:r>
            <a:r>
              <a:rPr lang="ja-JP" altLang="en-US" sz="2000" dirty="0" smtClean="0">
                <a:solidFill>
                  <a:srgbClr val="FF0000"/>
                </a:solidFill>
              </a:rPr>
              <a:t>交流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することが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でき</a:t>
            </a:r>
            <a:r>
              <a:rPr lang="ja-JP" altLang="en-US" sz="2000" dirty="0" smtClean="0">
                <a:solidFill>
                  <a:srgbClr val="FF0000"/>
                </a:solidFill>
              </a:rPr>
              <a:t>クラスの雰囲気がとても</a:t>
            </a:r>
            <a:r>
              <a:rPr lang="ja-JP" altLang="en-US" sz="2000" dirty="0">
                <a:solidFill>
                  <a:srgbClr val="FF0000"/>
                </a:solidFill>
              </a:rPr>
              <a:t>良</a:t>
            </a:r>
            <a:r>
              <a:rPr lang="ja-JP" altLang="en-US" sz="2000" dirty="0" smtClean="0">
                <a:solidFill>
                  <a:srgbClr val="FF0000"/>
                </a:solidFill>
              </a:rPr>
              <a:t>くなったイベント</a:t>
            </a:r>
            <a:r>
              <a:rPr lang="ja-JP" altLang="en-US" sz="2000" dirty="0" smtClean="0">
                <a:solidFill>
                  <a:schemeClr val="bg1"/>
                </a:solidFill>
              </a:rPr>
              <a:t>でした。</a:t>
            </a:r>
            <a:endParaRPr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4205" y="3166859"/>
            <a:ext cx="642180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コロナウイルスの影響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学校のイベントが</a:t>
            </a:r>
            <a:r>
              <a:rPr lang="ja-JP" altLang="en-US" sz="2000" dirty="0" smtClean="0">
                <a:solidFill>
                  <a:srgbClr val="0070C0"/>
                </a:solidFill>
              </a:rPr>
              <a:t>無くなってしまい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クラスの委員の人が開いてくれたイベントです！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ja-JP" altLang="en-US" sz="2000" dirty="0">
                <a:solidFill>
                  <a:srgbClr val="000000"/>
                </a:solidFill>
              </a:rPr>
              <a:t>チームで総ポイントで競う形で行いました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タイトルは</a:t>
            </a:r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フライングパワーディスク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スーパーマリオストライカーズ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r>
              <a:rPr lang="ja-JP" altLang="en-US" sz="2000" dirty="0" smtClean="0">
                <a:solidFill>
                  <a:srgbClr val="000000"/>
                </a:solidFill>
              </a:rPr>
              <a:t>です。</a:t>
            </a: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9443" y="6727921"/>
            <a:ext cx="539619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皆ほぼやったことのないゲーム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lang="ja-JP" altLang="en-US" sz="2000" dirty="0" smtClean="0">
                <a:solidFill>
                  <a:schemeClr val="bg1"/>
                </a:solidFill>
              </a:rPr>
              <a:t>行ったので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圧倒的な試合がそこまでなくどの試合も盛り上り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とても</a:t>
            </a:r>
            <a:r>
              <a:rPr lang="ja-JP" altLang="en-US" sz="2000" dirty="0">
                <a:solidFill>
                  <a:schemeClr val="bg1"/>
                </a:solidFill>
              </a:rPr>
              <a:t>楽しかった</a:t>
            </a:r>
            <a:r>
              <a:rPr lang="ja-JP" altLang="en-US" sz="2000" dirty="0" smtClean="0">
                <a:solidFill>
                  <a:schemeClr val="bg1"/>
                </a:solidFill>
              </a:rPr>
              <a:t>です！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7" y="1213628"/>
            <a:ext cx="4885235" cy="186443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7" y="4972993"/>
            <a:ext cx="1949225" cy="15989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3" name="グループ化 12"/>
          <p:cNvGrpSpPr/>
          <p:nvPr/>
        </p:nvGrpSpPr>
        <p:grpSpPr>
          <a:xfrm>
            <a:off x="0" y="0"/>
            <a:ext cx="7229325" cy="9344023"/>
            <a:chOff x="-2995" y="0"/>
            <a:chExt cx="7229325" cy="9344023"/>
          </a:xfrm>
        </p:grpSpPr>
        <p:sp>
          <p:nvSpPr>
            <p:cNvPr id="14" name="正方形/長方形 1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6241743" y="935227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4778" y="160257"/>
            <a:ext cx="574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</a:t>
            </a:r>
            <a:r>
              <a:rPr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「ゲーム大会」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32" y="4972993"/>
            <a:ext cx="1989438" cy="1563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テキスト ボックス 20"/>
          <p:cNvSpPr txBox="1"/>
          <p:nvPr/>
        </p:nvSpPr>
        <p:spPr>
          <a:xfrm>
            <a:off x="2940070" y="7864197"/>
            <a:ext cx="94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</p:spTree>
    <p:extLst>
      <p:ext uri="{BB962C8B-B14F-4D97-AF65-F5344CB8AC3E}">
        <p14:creationId xmlns:p14="http://schemas.microsoft.com/office/powerpoint/2010/main" val="9435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71520" y="5806255"/>
            <a:ext cx="6786480" cy="3271797"/>
            <a:chOff x="376654" y="5968315"/>
            <a:chExt cx="6246568" cy="3309574"/>
          </a:xfrm>
        </p:grpSpPr>
        <p:grpSp>
          <p:nvGrpSpPr>
            <p:cNvPr id="43" name="グループ化 42"/>
            <p:cNvGrpSpPr/>
            <p:nvPr/>
          </p:nvGrpSpPr>
          <p:grpSpPr>
            <a:xfrm>
              <a:off x="376654" y="5968315"/>
              <a:ext cx="6246568" cy="3309574"/>
              <a:chOff x="518984" y="6981095"/>
              <a:chExt cx="5606608" cy="2723745"/>
            </a:xfrm>
          </p:grpSpPr>
          <p:sp>
            <p:nvSpPr>
              <p:cNvPr id="39" name="角丸四角形 38"/>
              <p:cNvSpPr/>
              <p:nvPr/>
            </p:nvSpPr>
            <p:spPr>
              <a:xfrm>
                <a:off x="518984" y="6981095"/>
                <a:ext cx="5374683" cy="2723745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/>
              <p:cNvSpPr txBox="1"/>
              <p:nvPr/>
            </p:nvSpPr>
            <p:spPr>
              <a:xfrm>
                <a:off x="1054319" y="7375605"/>
                <a:ext cx="219950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Visual Studio 2015</a:t>
                </a:r>
                <a:endParaRPr kumimoji="1" lang="en-US" altLang="ja-JP" dirty="0" smtClean="0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545231" y="7033723"/>
                <a:ext cx="3554113" cy="435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dirty="0" smtClean="0"/>
                  <a:t>使用できるツール</a:t>
                </a:r>
                <a:endParaRPr kumimoji="1" lang="ja-JP" altLang="en-US" sz="28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054319" y="7841031"/>
                <a:ext cx="91643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DirectX9</a:t>
                </a:r>
                <a:endParaRPr kumimoji="1" lang="ja-JP" altLang="en-US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1070782" y="8315765"/>
                <a:ext cx="68610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Unity</a:t>
                </a: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1005686" y="8719637"/>
                <a:ext cx="136975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UnrealEngine</a:t>
                </a:r>
                <a:endParaRPr kumimoji="1" lang="en-US" altLang="ja-JP" dirty="0" smtClean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1045116" y="9158048"/>
                <a:ext cx="118643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TortoiseGit</a:t>
                </a:r>
                <a:endParaRPr kumimoji="1" lang="ja-JP" altLang="en-US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945933" y="7376291"/>
                <a:ext cx="15704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PhotoShop</a:t>
                </a:r>
                <a:r>
                  <a:rPr lang="en-US" altLang="ja-JP" dirty="0" smtClean="0"/>
                  <a:t> 2021</a:t>
                </a:r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3995358" y="7773621"/>
                <a:ext cx="16817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PowerPoint 2016</a:t>
                </a:r>
                <a:endParaRPr kumimoji="1" lang="ja-JP" altLang="en-US" dirty="0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3945931" y="8186690"/>
                <a:ext cx="194773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PremirePro</a:t>
                </a:r>
                <a:r>
                  <a:rPr lang="en-US" altLang="ja-JP" dirty="0" smtClean="0"/>
                  <a:t> 2020</a:t>
                </a:r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3966783" y="8588626"/>
                <a:ext cx="113256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Excel 2016</a:t>
                </a:r>
                <a:endParaRPr kumimoji="1" lang="ja-JP" altLang="en-US" dirty="0"/>
              </a:p>
            </p:txBody>
          </p:sp>
          <p:pic>
            <p:nvPicPr>
              <p:cNvPr id="15" name="図 14" descr="Adobe &lt;strong&gt;Photoshop&lt;/strong&gt; - 维基百科，自由的百科全书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825" y="7441237"/>
                <a:ext cx="285653" cy="278511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6" name="図 15" descr="Datei:Microsoft &lt;strong&gt;PowerPoint&lt;/strong&gt; 2013 logo.svg – Wikipedia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7790671"/>
                <a:ext cx="307199" cy="3015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7" name="図 16" descr="After Effects連携でPremiere Proのグラフィックテキストの表現力を ...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208" y="8192135"/>
                <a:ext cx="301667" cy="3016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8" name="図 17" descr="File:Microsoft Office &lt;strong&gt;Excel&lt;/strong&gt; (2013–2018).svg - Wikimedia Commons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8597328"/>
                <a:ext cx="289707" cy="28970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9" name="図 18" descr="File:&lt;strong&gt;Visual Studio&lt;/strong&gt; 2013 Logo.svg - Wikimedia Commons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57" y="7402038"/>
                <a:ext cx="305959" cy="316466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4" name="図 3" descr="&lt;strong&gt;DirectX&lt;/strong&gt; - 위키백과, 우리 모두의 백과사전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56" y="7812749"/>
                <a:ext cx="324363" cy="324363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1" name="図 20" descr="Файл:&lt;strong&gt;Unity&lt;/strong&gt; Logo.png — Википедия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885" y="8291859"/>
                <a:ext cx="371537" cy="371538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2" name="図 21" descr="File:Unreal Engine 4 logo and wordmark.svg - Wikimedia Commons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53" y="8711909"/>
                <a:ext cx="354349" cy="391006"/>
              </a:xfrm>
              <a:prstGeom prst="rect">
                <a:avLst/>
              </a:prstGeom>
              <a:ln>
                <a:noFill/>
              </a:ln>
              <a:effectLst>
                <a:outerShdw blurRad="88900" dir="5400000" algn="ctr" rotWithShape="0">
                  <a:schemeClr val="tx1"/>
                </a:outerShdw>
              </a:effectLst>
            </p:spPr>
          </p:pic>
          <p:sp>
            <p:nvSpPr>
              <p:cNvPr id="24" name="テキスト ボックス 23"/>
              <p:cNvSpPr txBox="1"/>
              <p:nvPr/>
            </p:nvSpPr>
            <p:spPr>
              <a:xfrm>
                <a:off x="4039543" y="9110700"/>
                <a:ext cx="732529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Zoom</a:t>
                </a:r>
                <a:endParaRPr kumimoji="1" lang="ja-JP" altLang="en-US" dirty="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875506" y="9261840"/>
                <a:ext cx="125008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e</a:t>
                </a:r>
                <a:r>
                  <a:rPr kumimoji="1" lang="en-US" altLang="ja-JP" dirty="0" smtClean="0"/>
                  <a:t>tc...</a:t>
                </a:r>
                <a:endParaRPr kumimoji="1" lang="ja-JP" altLang="en-US" dirty="0"/>
              </a:p>
            </p:txBody>
          </p:sp>
          <p:pic>
            <p:nvPicPr>
              <p:cNvPr id="33" name="図 32" descr="Macのカメラが乗っ取られてしまう脆弱性が発覚した「&lt;strong&gt;Zoom&lt;/strong&gt;」を ...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869" y="9081968"/>
                <a:ext cx="348476" cy="3484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ctr" rotWithShape="0">
                  <a:schemeClr val="bg1"/>
                </a:outerShdw>
              </a:effectLst>
            </p:spPr>
          </p:pic>
        </p:grpSp>
        <p:pic>
          <p:nvPicPr>
            <p:cNvPr id="27" name="図 26" descr="&lt;strong&gt;TortoiseGit&lt;/strong&gt; - Wikipedia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77" y="8669614"/>
              <a:ext cx="346023" cy="3283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" name="左矢印吹き出し 28"/>
          <p:cNvSpPr/>
          <p:nvPr/>
        </p:nvSpPr>
        <p:spPr>
          <a:xfrm>
            <a:off x="2038221" y="1349775"/>
            <a:ext cx="4571812" cy="3001807"/>
          </a:xfrm>
          <a:prstGeom prst="leftArrowCallout">
            <a:avLst>
              <a:gd name="adj1" fmla="val 36281"/>
              <a:gd name="adj2" fmla="val 30935"/>
              <a:gd name="adj3" fmla="val 10659"/>
              <a:gd name="adj4" fmla="val 90914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35" name="正方形/長方形 3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389770" y="56583"/>
            <a:ext cx="2419593" cy="637780"/>
          </a:xfrm>
        </p:spPr>
        <p:txBody>
          <a:bodyPr>
            <a:normAutofit fontScale="90000"/>
          </a:bodyPr>
          <a:lstStyle/>
          <a:p>
            <a:r>
              <a:rPr kumimoji="1" lang="ja-JP" altLang="en-US" sz="44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6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自己紹介</a:t>
            </a:r>
            <a:endParaRPr kumimoji="1" lang="ja-JP" altLang="en-US" sz="44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6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93810" y="1727293"/>
            <a:ext cx="3536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・名前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: </a:t>
            </a:r>
            <a:r>
              <a:rPr lang="ja-JP" altLang="en-US" sz="2800" dirty="0"/>
              <a:t>管原　</a:t>
            </a:r>
            <a:r>
              <a:rPr lang="ja-JP" altLang="en-US" sz="2800" dirty="0" smtClean="0"/>
              <a:t>司</a:t>
            </a:r>
            <a:endParaRPr lang="en-US" altLang="ja-JP" sz="2800" dirty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・出身 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北海道札幌市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・趣味 </a:t>
            </a:r>
            <a:r>
              <a:rPr lang="en-US" altLang="ja-JP" sz="2800" dirty="0" smtClean="0"/>
              <a:t>: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ガンプラ</a:t>
            </a:r>
            <a:endParaRPr lang="en-US" altLang="ja-JP" sz="28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0" y="1252982"/>
            <a:ext cx="1772341" cy="4178246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2434282" y="4489484"/>
            <a:ext cx="4175752" cy="1196773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22888" y="4522832"/>
            <a:ext cx="349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・力を入れている処理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321486" y="5066447"/>
            <a:ext cx="209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92379" y="134636"/>
            <a:ext cx="2829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/>
              <a:t>『4 keys』</a:t>
            </a:r>
            <a:endParaRPr kumimoji="1" lang="ja-JP" altLang="en-US" sz="44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" y="1225185"/>
            <a:ext cx="6657520" cy="282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グループ化 28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3D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ホラー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ACTPS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4734" y="6088594"/>
            <a:ext cx="6567565" cy="1442839"/>
            <a:chOff x="113982" y="6294045"/>
            <a:chExt cx="6567565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05019" y="6294045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大量のゾンビ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を倒しながら</a:t>
              </a:r>
              <a:r>
                <a:rPr lang="en-US" altLang="ja-JP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個のカギを集めて脱出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する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3D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ホラー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ACTPS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ゲームです。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ゾンビを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ヘッドショットで倒す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武器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として使用できます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2572984" y="5141052"/>
            <a:ext cx="426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</a:rPr>
              <a:t>担当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:</a:t>
            </a:r>
            <a:r>
              <a:rPr kumimoji="1" lang="en-US" altLang="ja-JP" sz="2400" dirty="0" smtClean="0">
                <a:ln>
                  <a:solidFill>
                    <a:srgbClr val="FFFF00"/>
                  </a:solidFill>
                </a:ln>
              </a:rPr>
              <a:t>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UI,</a:t>
            </a:r>
            <a:r>
              <a:rPr kumimoji="1" lang="ja-JP" altLang="en-US" sz="2000" dirty="0" smtClean="0">
                <a:ln>
                  <a:solidFill>
                    <a:srgbClr val="FFFF00"/>
                  </a:solidFill>
                </a:ln>
              </a:rPr>
              <a:t>パーティクルエフェクト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 </a:t>
            </a:r>
            <a:endParaRPr kumimoji="1" lang="ja-JP" altLang="en-US" sz="2000" dirty="0">
              <a:ln>
                <a:solidFill>
                  <a:srgbClr val="FFFF00"/>
                </a:solidFill>
              </a:ln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8" y="8021397"/>
            <a:ext cx="2213954" cy="13644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テキスト ボックス 44"/>
          <p:cNvSpPr txBox="1"/>
          <p:nvPr/>
        </p:nvSpPr>
        <p:spPr>
          <a:xfrm>
            <a:off x="1234278" y="7502658"/>
            <a:ext cx="21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ゾンビを拾って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右矢印 45"/>
          <p:cNvSpPr/>
          <p:nvPr/>
        </p:nvSpPr>
        <p:spPr>
          <a:xfrm>
            <a:off x="3542764" y="8373810"/>
            <a:ext cx="798653" cy="788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5" y="7961862"/>
            <a:ext cx="2269444" cy="142398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テキスト ボックス 47"/>
          <p:cNvSpPr txBox="1"/>
          <p:nvPr/>
        </p:nvSpPr>
        <p:spPr>
          <a:xfrm>
            <a:off x="4741578" y="7485979"/>
            <a:ext cx="17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回せ</a:t>
            </a:r>
            <a:r>
              <a:rPr lang="ja-JP" altLang="en-US" sz="2400" dirty="0" smtClean="0">
                <a:solidFill>
                  <a:srgbClr val="FF0000"/>
                </a:solidFill>
              </a:rPr>
              <a:t>！！</a:t>
            </a:r>
            <a:r>
              <a:rPr lang="ja-JP" altLang="en-US" sz="2400" dirty="0">
                <a:solidFill>
                  <a:srgbClr val="FF0000"/>
                </a:solidFill>
              </a:rPr>
              <a:t>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矢印吹き出し 26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6" name="上矢印吹き出し 25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5" name="左矢印吹き出し 24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吹き出し 23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" y="1242060"/>
            <a:ext cx="2053306" cy="1167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グループ化 17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8" name="正方形/長方形 7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体力の</a:t>
            </a:r>
            <a:r>
              <a:rPr lang="en-US" altLang="ja-JP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UI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40497" y="2270112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ポリゴン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FF0000"/>
                </a:solidFill>
              </a:rPr>
              <a:t>向き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</a:rPr>
              <a:t>変えながら円形に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並べました。</a:t>
            </a:r>
            <a:r>
              <a:rPr lang="ja-JP" altLang="en-US" sz="2000" dirty="0" smtClean="0">
                <a:solidFill>
                  <a:schemeClr val="bg1"/>
                </a:solidFill>
              </a:rPr>
              <a:t>ダメージを受けたら色を変えて体力が減ってる様に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見えるようにしました。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9729" y="5373895"/>
            <a:ext cx="4498280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色、移動量、拡大率、</a:t>
            </a:r>
            <a:r>
              <a:rPr lang="ja-JP" altLang="en-US" sz="2000" dirty="0" smtClean="0">
                <a:solidFill>
                  <a:srgbClr val="FF0000"/>
                </a:solidFill>
              </a:rPr>
              <a:t>テクスチャ</a:t>
            </a:r>
            <a:r>
              <a:rPr lang="ja-JP" altLang="en-US" sz="2000" dirty="0" smtClean="0">
                <a:solidFill>
                  <a:schemeClr val="bg1"/>
                </a:solidFill>
              </a:rPr>
              <a:t>など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変更</a:t>
            </a:r>
            <a:r>
              <a:rPr lang="ja-JP" altLang="en-US" sz="2000" dirty="0" smtClean="0">
                <a:solidFill>
                  <a:schemeClr val="bg1"/>
                </a:solidFill>
              </a:rPr>
              <a:t>して色々な表現ができるように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工夫し</a:t>
            </a:r>
            <a:r>
              <a:rPr lang="ja-JP" altLang="en-US" sz="2000" dirty="0" smtClean="0">
                <a:solidFill>
                  <a:schemeClr val="bg1"/>
                </a:solidFill>
              </a:rPr>
              <a:t>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9959" y="7110002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ゲーム制作が初めてだったり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ACTPS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  <a:latin typeface="+mj-ea"/>
                <a:ea typeface="+mj-ea"/>
              </a:rPr>
              <a:t>要素が多くスケジュール通りにあまりいかなく</a:t>
            </a:r>
            <a:r>
              <a:rPr lang="ja-JP" altLang="en-US" sz="2000" dirty="0">
                <a:solidFill>
                  <a:srgbClr val="0070C0"/>
                </a:solidFill>
                <a:latin typeface="+mj-ea"/>
                <a:ea typeface="+mj-ea"/>
              </a:rPr>
              <a:t>、</a:t>
            </a:r>
            <a:endParaRPr lang="en-US" altLang="ja-JP" sz="20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チームメンバーとの進捗確認の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大切さがよりわかりました。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初めて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パーティクルを触って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自分が</a:t>
            </a:r>
            <a:endParaRPr lang="en-US" altLang="ja-JP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力を入れたい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と思えるものに出会えて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とても良かったです！</a:t>
            </a:r>
            <a:endParaRPr kumimoji="1" lang="ja-JP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8" y="4052945"/>
            <a:ext cx="1806265" cy="1116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72" y="5394415"/>
            <a:ext cx="1832831" cy="11324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" y="2601994"/>
            <a:ext cx="2008428" cy="12500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1062681" y="7283372"/>
            <a:ext cx="5750734" cy="2558076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9" name="正方形/長方形 8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114" y="79109"/>
            <a:ext cx="3142104" cy="623824"/>
          </a:xfrm>
        </p:spPr>
        <p:txBody>
          <a:bodyPr>
            <a:noAutofit/>
          </a:bodyPr>
          <a:lstStyle/>
          <a:p>
            <a:pPr algn="l"/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　</a:t>
            </a:r>
            <a:endParaRPr kumimoji="1" lang="ja-JP" altLang="en-US" sz="4800" dirty="0">
              <a:effectLst>
                <a:glow>
                  <a:schemeClr val="accent1"/>
                </a:glow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41000" dist="635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" y="1178627"/>
            <a:ext cx="6645164" cy="28404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3" name="正方形/長方形 32"/>
          <p:cNvSpPr/>
          <p:nvPr/>
        </p:nvSpPr>
        <p:spPr>
          <a:xfrm>
            <a:off x="113982" y="6200416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05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0113" y="5657939"/>
            <a:ext cx="219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-2995" y="4130963"/>
            <a:ext cx="6816410" cy="1437454"/>
            <a:chOff x="17800" y="4155522"/>
            <a:chExt cx="6816410" cy="1437454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6" name="正方形/長方形 5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" name="テキスト ボックス 4"/>
                <p:cNvSpPr txBox="1"/>
                <p:nvPr/>
              </p:nvSpPr>
              <p:spPr>
                <a:xfrm>
                  <a:off x="5228432" y="5185045"/>
                  <a:ext cx="716756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9" name="テキスト ボックス 18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5" name="テキスト ボックス 34"/>
            <p:cNvSpPr txBox="1"/>
            <p:nvPr/>
          </p:nvSpPr>
          <p:spPr>
            <a:xfrm>
              <a:off x="2585942" y="427365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400" dirty="0" smtClean="0">
                  <a:ln>
                    <a:solidFill>
                      <a:srgbClr val="FFFF00"/>
                    </a:solidFill>
                  </a:ln>
                </a:rPr>
                <a:t>2D</a:t>
              </a:r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54799" y="6243844"/>
            <a:ext cx="5446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方向ショット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と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ビーム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を使い分けて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進む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縦スクロール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シューティング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" y="7825144"/>
            <a:ext cx="1826099" cy="1992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コンテンツ プレースホルダ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3" y="7825144"/>
            <a:ext cx="1816432" cy="198651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1356119" y="7286491"/>
            <a:ext cx="219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3</a:t>
            </a:r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方向ショット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68635" y="7301924"/>
            <a:ext cx="124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ビーム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95851" y="-3180"/>
            <a:ext cx="2960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『</a:t>
            </a:r>
            <a:r>
              <a:rPr lang="ja-JP" altLang="en-US" sz="4800" dirty="0" smtClean="0">
                <a:gradFill>
                  <a:gsLst>
                    <a:gs pos="0">
                      <a:srgbClr val="7030A0"/>
                    </a:gs>
                    <a:gs pos="73000">
                      <a:srgbClr val="FF0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魂首領</a:t>
            </a:r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』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96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96055" y="6934535"/>
            <a:ext cx="6640332" cy="193829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左矢印吹き出し 40"/>
          <p:cNvSpPr/>
          <p:nvPr/>
        </p:nvSpPr>
        <p:spPr>
          <a:xfrm rot="10800000">
            <a:off x="69788" y="4192378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上矢印吹き出し 38"/>
          <p:cNvSpPr/>
          <p:nvPr/>
        </p:nvSpPr>
        <p:spPr>
          <a:xfrm>
            <a:off x="69788" y="4836288"/>
            <a:ext cx="4077375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7260" y="7446662"/>
            <a:ext cx="559540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ゲーム制作で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ja-JP" altLang="en-US" sz="2000" dirty="0" smtClean="0">
                <a:solidFill>
                  <a:srgbClr val="FF0000"/>
                </a:solidFill>
              </a:rPr>
              <a:t>よりも効率的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自分の表現したいものを実装することができました。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初めてボスまでの一連の流れを作れて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自分の</a:t>
            </a:r>
            <a:r>
              <a:rPr lang="ja-JP" altLang="en-US" sz="2000" dirty="0" smtClean="0">
                <a:solidFill>
                  <a:srgbClr val="FF0000"/>
                </a:solidFill>
              </a:rPr>
              <a:t>成長</a:t>
            </a:r>
            <a:r>
              <a:rPr lang="ja-JP" altLang="en-US" sz="2000" dirty="0" smtClean="0">
                <a:solidFill>
                  <a:srgbClr val="000000"/>
                </a:solidFill>
              </a:rPr>
              <a:t>を感じられました！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234558" y="4138907"/>
            <a:ext cx="2477359" cy="268823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" y="1312295"/>
            <a:ext cx="1732058" cy="242192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06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7" name="正方形/長方形 6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2" name="左矢印吹き出し 11"/>
          <p:cNvSpPr/>
          <p:nvPr/>
        </p:nvSpPr>
        <p:spPr>
          <a:xfrm>
            <a:off x="2567357" y="1200837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80184" y="1198279"/>
            <a:ext cx="26050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n w="12700" cmpd="sng">
                  <a:solidFill>
                    <a:srgbClr val="000000"/>
                  </a:solidFill>
                  <a:round/>
                </a:ln>
                <a:solidFill>
                  <a:srgbClr val="FF0000"/>
                </a:solidFill>
              </a:rPr>
              <a:t>ビームの処理</a:t>
            </a:r>
            <a:endParaRPr kumimoji="1" lang="ja-JP" altLang="en-US" sz="3200" b="1" dirty="0">
              <a:ln w="12700" cmpd="sng">
                <a:solidFill>
                  <a:srgbClr val="000000"/>
                </a:solidFill>
                <a:round/>
              </a:ln>
              <a:solidFill>
                <a:srgbClr val="FF0000"/>
              </a:solidFill>
            </a:endParaRPr>
          </a:p>
        </p:txBody>
      </p:sp>
      <p:sp>
        <p:nvSpPr>
          <p:cNvPr id="16" name="上矢印吹き出し 15"/>
          <p:cNvSpPr/>
          <p:nvPr/>
        </p:nvSpPr>
        <p:spPr>
          <a:xfrm>
            <a:off x="2546190" y="1801933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30745" y="2302426"/>
            <a:ext cx="405301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隙間なく発射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ビーム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の様に見せました</a:t>
            </a:r>
            <a:r>
              <a:rPr kumimoji="1" lang="en-US" altLang="ja-JP" sz="2000" dirty="0" smtClean="0">
                <a:solidFill>
                  <a:srgbClr val="000000"/>
                </a:solidFill>
              </a:rPr>
              <a:t>!</a:t>
            </a: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ボタンを離したら発射したビームの弾を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すべて消すよう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5562" y="4228651"/>
            <a:ext cx="276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固定</a:t>
            </a:r>
            <a:r>
              <a:rPr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砲台の実装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6082" y="5521826"/>
            <a:ext cx="359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固定砲台の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銃口から弾が発射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する処理を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B0F0"/>
                </a:solidFill>
              </a:rPr>
              <a:t>三角関数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を使い実装しました。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956559" y="1203974"/>
            <a:ext cx="551978" cy="262739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2034904" y="1484072"/>
            <a:ext cx="367830" cy="1962629"/>
            <a:chOff x="1009579" y="1711550"/>
            <a:chExt cx="584639" cy="232680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3624512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77" y="3148699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690860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205287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1711550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36" name="グループ化 35"/>
          <p:cNvGrpSpPr/>
          <p:nvPr/>
        </p:nvGrpSpPr>
        <p:grpSpPr>
          <a:xfrm rot="19865873">
            <a:off x="4397081" y="4540808"/>
            <a:ext cx="2043070" cy="861937"/>
            <a:chOff x="4634255" y="5045496"/>
            <a:chExt cx="1614070" cy="650326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84372" y="4631869"/>
              <a:ext cx="650326" cy="1477580"/>
            </a:xfrm>
            <a:prstGeom prst="rect">
              <a:avLst/>
            </a:prstGeom>
          </p:spPr>
        </p:pic>
        <p:sp>
          <p:nvSpPr>
            <p:cNvPr id="29" name="フローチャート: 結合子 28"/>
            <p:cNvSpPr/>
            <p:nvPr/>
          </p:nvSpPr>
          <p:spPr>
            <a:xfrm>
              <a:off x="5662254" y="5287689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結合子 29"/>
            <p:cNvSpPr/>
            <p:nvPr/>
          </p:nvSpPr>
          <p:spPr>
            <a:xfrm>
              <a:off x="4634255" y="5293768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756524" y="5358418"/>
              <a:ext cx="910726" cy="606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4294903" y="5509319"/>
            <a:ext cx="244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B0F0"/>
                </a:solidFill>
              </a:rPr>
              <a:t>中心からの距離と角度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229985" y="5838479"/>
            <a:ext cx="255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PosX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X</a:t>
            </a:r>
            <a:r>
              <a:rPr lang="ja-JP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ja-JP" sz="1050" dirty="0" smtClean="0">
                <a:solidFill>
                  <a:srgbClr val="FF0000"/>
                </a:solidFill>
              </a:rPr>
              <a:t>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cosf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20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42734" y="6148065"/>
            <a:ext cx="251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PosY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Y 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sinf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05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820809" y="-1352"/>
            <a:ext cx="5162392" cy="830997"/>
          </a:xfrm>
          <a:prstGeom prst="rect">
            <a:avLst/>
          </a:prstGeom>
          <a:noFill/>
          <a:effectLst>
            <a:reflection stA="50000" endPos="18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943425" y="6976483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05839" y="7162800"/>
            <a:ext cx="6640332" cy="171826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97906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05876" y="66299"/>
            <a:ext cx="1701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Unity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1921811"/>
            <a:ext cx="3089655" cy="189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5172417"/>
            <a:ext cx="3109261" cy="182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63" y="3352800"/>
            <a:ext cx="2956132" cy="255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テキスト ボックス 13"/>
          <p:cNvSpPr txBox="1"/>
          <p:nvPr/>
        </p:nvSpPr>
        <p:spPr>
          <a:xfrm>
            <a:off x="255953" y="1187965"/>
            <a:ext cx="2907081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 smtClean="0">
                <a:solidFill>
                  <a:srgbClr val="FF0000"/>
                </a:solidFill>
              </a:rPr>
              <a:t>FlappyBird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0449" y="4395183"/>
            <a:ext cx="2607275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五目並</a:t>
            </a:r>
            <a:r>
              <a:rPr lang="ja-JP" altLang="en-US" sz="2400" dirty="0" smtClean="0">
                <a:solidFill>
                  <a:srgbClr val="FF0000"/>
                </a:solidFill>
              </a:rPr>
              <a:t>べ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77203" y="2673711"/>
            <a:ext cx="3394852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パズル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ゲーム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0952" y="7520350"/>
            <a:ext cx="5831222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色々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なジャンルのゲームを作らせて貰ったので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C#</a:t>
            </a:r>
            <a:r>
              <a:rPr lang="ja-JP" altLang="en-US" sz="2000" dirty="0" smtClean="0">
                <a:solidFill>
                  <a:schemeClr val="bg1"/>
                </a:solidFill>
              </a:rPr>
              <a:t>と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の基本的な操作を学ぶことができました。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自分で書くのが難しい処理も関数で用意されていて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の便利さを実感しました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7906" y="9309058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54468" y="7134394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49506" y="6931772"/>
            <a:ext cx="6550947" cy="213602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吹き出し 18"/>
          <p:cNvSpPr/>
          <p:nvPr/>
        </p:nvSpPr>
        <p:spPr>
          <a:xfrm>
            <a:off x="149507" y="4792773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8" name="左矢印吹き出し 17"/>
          <p:cNvSpPr/>
          <p:nvPr/>
        </p:nvSpPr>
        <p:spPr>
          <a:xfrm rot="10800000">
            <a:off x="149507" y="4184712"/>
            <a:ext cx="392822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吹き出し 16"/>
          <p:cNvSpPr/>
          <p:nvPr/>
        </p:nvSpPr>
        <p:spPr>
          <a:xfrm>
            <a:off x="2751331" y="1943498"/>
            <a:ext cx="3949123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6" name="左矢印吹き出し 15"/>
          <p:cNvSpPr/>
          <p:nvPr/>
        </p:nvSpPr>
        <p:spPr>
          <a:xfrm>
            <a:off x="2646736" y="1355014"/>
            <a:ext cx="403826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213343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9" name="正方形/長方形 8"/>
          <p:cNvSpPr/>
          <p:nvPr/>
        </p:nvSpPr>
        <p:spPr>
          <a:xfrm>
            <a:off x="3156667" y="57873"/>
            <a:ext cx="37673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4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UnrealEngine</a:t>
            </a:r>
            <a:endParaRPr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1433835"/>
            <a:ext cx="2500508" cy="241525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304499" y="7313724"/>
            <a:ext cx="6380506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初めてのビジュアルプログラミングで</a:t>
            </a:r>
            <a:r>
              <a:rPr lang="ja-JP" altLang="en-US" sz="2000" dirty="0" smtClean="0">
                <a:solidFill>
                  <a:srgbClr val="000000"/>
                </a:solidFill>
              </a:rPr>
              <a:t>ソースコードを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一切書かないで</a:t>
            </a:r>
            <a:r>
              <a:rPr lang="ja-JP" altLang="en-US" sz="2000" dirty="0" smtClean="0">
                <a:solidFill>
                  <a:schemeClr val="bg1"/>
                </a:solidFill>
              </a:rPr>
              <a:t>処理を実装できることに驚きました。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物理</a:t>
            </a:r>
            <a:r>
              <a:rPr lang="ja-JP" altLang="en-US" sz="2000" dirty="0" smtClean="0">
                <a:solidFill>
                  <a:schemeClr val="bg1"/>
                </a:solidFill>
              </a:rPr>
              <a:t>の処理や当たり判定など実装に時間のかかる処理を効率的</a:t>
            </a:r>
            <a:r>
              <a:rPr lang="ja-JP" altLang="en-US" sz="2000" dirty="0" smtClean="0">
                <a:solidFill>
                  <a:schemeClr val="bg1"/>
                </a:solidFill>
              </a:rPr>
              <a:t>に</a:t>
            </a:r>
            <a:r>
              <a:rPr lang="ja-JP" altLang="en-US" sz="2000" dirty="0">
                <a:solidFill>
                  <a:schemeClr val="bg1"/>
                </a:solidFill>
              </a:rPr>
              <a:t>導入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</a:t>
            </a:r>
            <a:r>
              <a:rPr lang="ja-JP" altLang="en-US" sz="2000" dirty="0" smtClean="0">
                <a:solidFill>
                  <a:schemeClr val="bg1"/>
                </a:solidFill>
              </a:rPr>
              <a:t>ことができるので、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様々な会社のゲーム開発に採用されるのだと思いました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71377" y="2288903"/>
            <a:ext cx="3829077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ブループリントで呼んで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繋ぐだけ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で実装できて簡単でしたが、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書いた方が早いなと思う時もあり</a:t>
            </a:r>
            <a:r>
              <a:rPr lang="ja-JP" altLang="en-US" sz="2000" dirty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便利なところと不便なところ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わかりました。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08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00" y="4243071"/>
            <a:ext cx="2539305" cy="211673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テキスト ボックス 12"/>
          <p:cNvSpPr txBox="1"/>
          <p:nvPr/>
        </p:nvSpPr>
        <p:spPr>
          <a:xfrm>
            <a:off x="3680987" y="1397829"/>
            <a:ext cx="232479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ブループリント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4495" y="4215148"/>
            <a:ext cx="187494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9507" y="5439220"/>
            <a:ext cx="4101217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立方体や球体に設定できるうえに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</a:t>
            </a:r>
            <a:r>
              <a:rPr lang="ja-JP" altLang="en-US" sz="2000" dirty="0" smtClean="0">
                <a:solidFill>
                  <a:srgbClr val="FF0000"/>
                </a:solidFill>
              </a:rPr>
              <a:t>簡単に大きさを変えたり移動</a:t>
            </a:r>
            <a:r>
              <a:rPr lang="ja-JP" altLang="en-US" sz="2000" dirty="0" smtClean="0">
                <a:solidFill>
                  <a:schemeClr val="bg1"/>
                </a:solidFill>
              </a:rPr>
              <a:t>できる事に驚きました。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81468" y="6923851"/>
            <a:ext cx="95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6326</TotalTime>
  <Words>1390</Words>
  <Application>Microsoft Office PowerPoint</Application>
  <PresentationFormat>A4 210 x 297 mm</PresentationFormat>
  <Paragraphs>311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HGP行書体</vt:lpstr>
      <vt:lpstr>HG正楷書体-PRO</vt:lpstr>
      <vt:lpstr>ＭＳ Ｐゴシック</vt:lpstr>
      <vt:lpstr>Arial</vt:lpstr>
      <vt:lpstr>Bookman Old Style</vt:lpstr>
      <vt:lpstr>Rockwell</vt:lpstr>
      <vt:lpstr>Damask</vt:lpstr>
      <vt:lpstr>表紙</vt:lpstr>
      <vt:lpstr>目次</vt:lpstr>
      <vt:lpstr>自己紹介</vt:lpstr>
      <vt:lpstr>2年生作品</vt:lpstr>
      <vt:lpstr>PowerPoint プレゼンテーション</vt:lpstr>
      <vt:lpstr>2年生作品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イベント系　「ハッカソン」</vt:lpstr>
      <vt:lpstr>PowerPoint プレゼンテーション</vt:lpstr>
      <vt:lpstr>イベント系 「制作発表会」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gsp015</dc:creator>
  <cp:lastModifiedBy>gsp015</cp:lastModifiedBy>
  <cp:revision>295</cp:revision>
  <dcterms:created xsi:type="dcterms:W3CDTF">2020-11-09T06:43:56Z</dcterms:created>
  <dcterms:modified xsi:type="dcterms:W3CDTF">2020-12-18T06:18:09Z</dcterms:modified>
</cp:coreProperties>
</file>